
<file path=[Content_Types].xml><?xml version="1.0" encoding="utf-8"?>
<Types xmlns="http://schemas.openxmlformats.org/package/2006/content-types">
  <Default Extension="xml" ContentType="application/vnd.openxmlformats-package.core-properties+xml"/>
  <Default Extension="bin" ContentType="image/webp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4d60f1fcf8b4a46" /><Relationship Type="http://schemas.openxmlformats.org/officeDocument/2006/relationships/extended-properties" Target="/docProps/app.xml" Id="Re2d38c88043741be" /><Relationship Type="http://schemas.openxmlformats.org/officeDocument/2006/relationships/officeDocument" Target="/ppt/presentation.xml" Id="R73ef37a4f492418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2c1f24de8ea4500"/>
  </p:sldMasterIdLst>
  <p:notesMasterIdLst>
    <p:notesMasterId xmlns:r="http://schemas.openxmlformats.org/officeDocument/2006/relationships" r:id="R9bcaa9542c4e4dcc"/>
  </p:notesMasterIdLst>
  <p:sldIdLst>
    <p:sldId xmlns:r="http://schemas.openxmlformats.org/officeDocument/2006/relationships" id="256" r:id="Rf2691f99b7dc428d"/>
    <p:sldId xmlns:r="http://schemas.openxmlformats.org/officeDocument/2006/relationships" id="257" r:id="R5e76876155df4015"/>
    <p:sldId xmlns:r="http://schemas.openxmlformats.org/officeDocument/2006/relationships" id="258" r:id="Rc4625a1819ae48c1"/>
    <p:sldId xmlns:r="http://schemas.openxmlformats.org/officeDocument/2006/relationships" id="259" r:id="R9dfea9c582a84710"/>
    <p:sldId xmlns:r="http://schemas.openxmlformats.org/officeDocument/2006/relationships" id="260" r:id="Ra4a774dfd4364fe1"/>
    <p:sldId xmlns:r="http://schemas.openxmlformats.org/officeDocument/2006/relationships" id="261" r:id="Rd758b662eb2a4b3a"/>
    <p:sldId xmlns:r="http://schemas.openxmlformats.org/officeDocument/2006/relationships" id="262" r:id="R119744d5e1894fa9"/>
    <p:sldId xmlns:r="http://schemas.openxmlformats.org/officeDocument/2006/relationships" id="263" r:id="R1f687880c8a6471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942789e97ca4580" /><Relationship Type="http://schemas.openxmlformats.org/officeDocument/2006/relationships/slideMaster" Target="/ppt/slideMasters/slideMaster1.xml" Id="Rb2c1f24de8ea4500" /><Relationship Type="http://schemas.openxmlformats.org/officeDocument/2006/relationships/notesMaster" Target="/ppt/notesMasters/notesMaster1.xml" Id="R9bcaa9542c4e4dcc" /><Relationship Type="http://schemas.openxmlformats.org/officeDocument/2006/relationships/presProps" Target="/ppt/presProps.xml" Id="Rdb987c50fa594af0" /><Relationship Type="http://schemas.openxmlformats.org/officeDocument/2006/relationships/tableStyles" Target="/ppt/tableStyles.xml" Id="R86eea5495d844d3a" /><Relationship Type="http://schemas.openxmlformats.org/officeDocument/2006/relationships/slide" Target="/ppt/slides/slide1.xml" Id="Rf2691f99b7dc428d" /><Relationship Type="http://schemas.openxmlformats.org/officeDocument/2006/relationships/slide" Target="/ppt/slides/slide2.xml" Id="R5e76876155df4015" /><Relationship Type="http://schemas.openxmlformats.org/officeDocument/2006/relationships/slide" Target="/ppt/slides/slide3.xml" Id="Rc4625a1819ae48c1" /><Relationship Type="http://schemas.openxmlformats.org/officeDocument/2006/relationships/slide" Target="/ppt/slides/slide4.xml" Id="R9dfea9c582a84710" /><Relationship Type="http://schemas.openxmlformats.org/officeDocument/2006/relationships/slide" Target="/ppt/slides/slide5.xml" Id="Ra4a774dfd4364fe1" /><Relationship Type="http://schemas.openxmlformats.org/officeDocument/2006/relationships/slide" Target="/ppt/slides/slide6.xml" Id="Rd758b662eb2a4b3a" /><Relationship Type="http://schemas.openxmlformats.org/officeDocument/2006/relationships/slide" Target="/ppt/slides/slide7.xml" Id="R119744d5e1894fa9" /><Relationship Type="http://schemas.openxmlformats.org/officeDocument/2006/relationships/slide" Target="/ppt/slides/slide8.xml" Id="R1f687880c8a6471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4a6734c4ebb494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c5c07407ac14123" /><Relationship Type="http://schemas.openxmlformats.org/officeDocument/2006/relationships/notesMaster" Target="/ppt/notesMasters/notesMaster1.xml" Id="R5635793c782f4cd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0712973eb614a90" /><Relationship Type="http://schemas.openxmlformats.org/officeDocument/2006/relationships/notesMaster" Target="/ppt/notesMasters/notesMaster1.xml" Id="R1ede0b2e53bf413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6f747800e3a47be" /><Relationship Type="http://schemas.openxmlformats.org/officeDocument/2006/relationships/notesMaster" Target="/ppt/notesMasters/notesMaster1.xml" Id="R68763f32f176451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0367dbc75804c00" /><Relationship Type="http://schemas.openxmlformats.org/officeDocument/2006/relationships/notesMaster" Target="/ppt/notesMasters/notesMaster1.xml" Id="Rff775dcdf3154c5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ee0418adcc34ec8" /><Relationship Type="http://schemas.openxmlformats.org/officeDocument/2006/relationships/notesMaster" Target="/ppt/notesMasters/notesMaster1.xml" Id="Rac4628f9c009452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2177faf70dd403e" /><Relationship Type="http://schemas.openxmlformats.org/officeDocument/2006/relationships/notesMaster" Target="/ppt/notesMasters/notesMaster1.xml" Id="R22aee3cc46ef497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3be2a0b3cb44c1e" /><Relationship Type="http://schemas.openxmlformats.org/officeDocument/2006/relationships/notesMaster" Target="/ppt/notesMasters/notesMaster1.xml" Id="Rc9e9da0154da4d1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9da9c1469e14136" /><Relationship Type="http://schemas.openxmlformats.org/officeDocument/2006/relationships/notesMaster" Target="/ppt/notesMasters/notesMaster1.xml" Id="Refc4663acc494fa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Independent portfolio concept by Pris Tann, developed with AI assistance. Not commissioned by or affiliated with TD Bank. Original IN4SAFE collaboration: Pris, Celeste, Chen and Ian. Pris contributed background investigation. No campaign performance or user-testing results are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Independent portfolio concept by Pris Tann, developed with AI assistance. Not commissioned by or affiliated with TD Bank. Original IN4SAFE collaboration: Pris, Celeste, Chen and Ian. Pris contributed background investigation. No campaign performance or user-testing results are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Independent portfolio concept by Pris Tann, developed with AI assistance. Not commissioned by or affiliated with TD Bank. Original IN4SAFE collaboration: Pris, Celeste, Chen and Ian. Pris contributed background investigation. No campaign performance or user-testing results are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Independent portfolio concept by Pris Tann, developed with AI assistance. Not commissioned by or affiliated with TD Bank. Original IN4SAFE collaboration: Pris, Celeste, Chen and Ian. Pris contributed background investigation. No campaign performance or user-testing results are claimed. Source: https://www.getcybersafe.gc.ca/en/resources/what-do-about-suspicious-looking-message and https://www.getcybersafe.gc.ca/en/resources/fact-sheet-phishing . Accessed 20 October 2026. Keep the message under 200 source-derived words across the deck. No quantitative claims.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Independent portfolio concept by Pris Tann, developed with AI assistance. Not commissioned by or affiliated with TD Bank. Original IN4SAFE collaboration: Pris, Celeste, Chen and Ian. Pris contributed background investigation. No campaign performance or user-testing results are claimed. Fictional message and reserved .example domain. These cues are prompts to verify, not a definitive fraud-detection test. Guidance: https://www.getcybersafe.gc.ca/en/resources/what-do-about-suspicious-looking-message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Independent portfolio concept by Pris Tann, developed with AI assistance. Not commissioned by or affiliated with TD Bank. Original IN4SAFE collaboration: Pris, Celeste, Chen and Ian. Pris contributed background investigation. No campaign performance or user-testing results are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Independent portfolio concept by Pris Tann, developed with AI assistance. Not commissioned by or affiliated with TD Bank. Original IN4SAFE collaboration: Pris, Celeste, Chen and Ian. Pris contributed background investigation. No campaign performance or user-testing results are claimed. Motion delivery: 26-second, 1920x1080, 24fps MP4, muted-first typography with burned-in text and separate WebVTT transcript. No voice-over or licensed music.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Independent portfolio concept by Pris Tann, developed with AI assistance. Not commissioned by or affiliated with TD Bank. Original IN4SAFE collaboration: Pris, Celeste, Chen and Ian. Pris contributed background investigation. No campaign performance or user-testing results are claimed. Suggested test, not performed: ask participants to explain the next step, identify the official-contact route, and distinguish the fictional message from advice. Retain original team credit. Sources: https://www.getcybersafe.gc.ca/en/resources/what-do-about-suspicious-looking-message ; https://www.getcybersafe.gc.ca/en/resources/fact-sheet-phishing ; original IN4SAFE project sheets.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b3d1a603bf44d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b9fd43490943e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c32b65106c499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4098a5b70cd474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5f102072194bb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72d158e7cc49b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49908D4-75B5-4713-AEE6-E31D3A5449C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432A394-076C-473D-8E09-B8D9FECF8D8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D8AFE5E-C9EC-48B8-9235-D77F30E064E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5525A4C-0D62-42C0-9510-1264732412A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1F0368F-1AA4-4565-ACC2-5F38A30B1A9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4576148-E84A-42D5-8685-C3DB528A90F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308F70A-C260-4DE1-8B50-1BEC0EF3876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98F5D9E-7F90-44AB-83C6-4DCC21E4B0D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45F955E-E031-4E78-9B7D-B5EF115E54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5282F72-21F2-4342-B43E-20650A99AA4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c4f4ddbd00c442a" /><Relationship Type="http://schemas.openxmlformats.org/officeDocument/2006/relationships/slideLayout" Target="/ppt/slideLayouts/slideLayout1.xml" Id="R09ad79433e144cb7" /><Relationship Type="http://schemas.openxmlformats.org/officeDocument/2006/relationships/slideLayout" Target="/ppt/slideLayouts/slideLayout2.xml" Id="R12098c6db2f44cd0" /><Relationship Type="http://schemas.openxmlformats.org/officeDocument/2006/relationships/slideLayout" Target="/ppt/slideLayouts/slideLayout3.xml" Id="R3aa67aa486ce4cea" /><Relationship Type="http://schemas.openxmlformats.org/officeDocument/2006/relationships/slideLayout" Target="/ppt/slideLayouts/slideLayout4.xml" Id="Rbfa06540b597422d" /><Relationship Type="http://schemas.openxmlformats.org/officeDocument/2006/relationships/slideLayout" Target="/ppt/slideLayouts/slideLayout5.xml" Id="R0dc6d2ebfb814ae2" /><Relationship Type="http://schemas.openxmlformats.org/officeDocument/2006/relationships/slideLayout" Target="/ppt/slideLayouts/slideLayout6.xml" Id="Rfeefe2919add47b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9ad79433e144cb7"/>
    <p:sldLayoutId xmlns:r="http://schemas.openxmlformats.org/officeDocument/2006/relationships" id="2147483650" r:id="R12098c6db2f44cd0"/>
    <p:sldLayoutId xmlns:r="http://schemas.openxmlformats.org/officeDocument/2006/relationships" id="2147483651" r:id="R3aa67aa486ce4cea"/>
    <p:sldLayoutId xmlns:r="http://schemas.openxmlformats.org/officeDocument/2006/relationships" id="2147483652" r:id="Rbfa06540b597422d"/>
    <p:sldLayoutId xmlns:r="http://schemas.openxmlformats.org/officeDocument/2006/relationships" id="2147483653" r:id="R0dc6d2ebfb814ae2"/>
    <p:sldLayoutId xmlns:r="http://schemas.openxmlformats.org/officeDocument/2006/relationships" id="2147483654" r:id="Rfeefe2919add47b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2cc21619c3416b" /><Relationship Type="http://schemas.openxmlformats.org/officeDocument/2006/relationships/notesSlide" Target="/ppt/notesSlides/notesSlide1.xml" Id="R553b6e35694b4c0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3f7c8ccc8e46db" /><Relationship Type="http://schemas.openxmlformats.org/officeDocument/2006/relationships/image" Target="/ppt/media/image.bin" Id="R55b4d15c42bb4fc3" /><Relationship Type="http://schemas.openxmlformats.org/officeDocument/2006/relationships/notesSlide" Target="/ppt/notesSlides/notesSlide2.xml" Id="R367ec3bbec0540f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987eedde8ae4817" /><Relationship Type="http://schemas.openxmlformats.org/officeDocument/2006/relationships/notesSlide" Target="/ppt/notesSlides/notesSlide3.xml" Id="Rc9fc4e2a4922411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a31d7a2e6746cb" /><Relationship Type="http://schemas.openxmlformats.org/officeDocument/2006/relationships/notesSlide" Target="/ppt/notesSlides/notesSlide4.xml" Id="Rd61ffe222a22473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e4a52969cd4bf1" /><Relationship Type="http://schemas.openxmlformats.org/officeDocument/2006/relationships/notesSlide" Target="/ppt/notesSlides/notesSlide5.xml" Id="Rfc4cec154ec4422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a87aa0b20f74156" /><Relationship Type="http://schemas.openxmlformats.org/officeDocument/2006/relationships/notesSlide" Target="/ppt/notesSlides/notesSlide6.xml" Id="Re29ec675eac9421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d939dba0f504392" /><Relationship Type="http://schemas.openxmlformats.org/officeDocument/2006/relationships/notesSlide" Target="/ppt/notesSlides/notesSlide7.xml" Id="R19fa3c14bd6d424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53e128a4694502" /><Relationship Type="http://schemas.openxmlformats.org/officeDocument/2006/relationships/notesSlide" Target="/ppt/notesSlides/notesSlide8.xml" Id="R7cf23ab30156417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91B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C5B67D-7ABC-4EA8-B023-2A539C277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2000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1">
                <a:solidFill>
                  <a:srgbClr val="F5CF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F5CF46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5CF46"/>
                </a:solidFill>
                <a:latin typeface="Arial"/>
                <a:ea typeface="Arial"/>
                <a:cs typeface="Arial"/>
              </a:rPr>
              <a:t>IN4SAFE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4BBBED-3A17-4DE1-8773-C74B41CF7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2857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F3F1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F3F1E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3F1E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CF6E35-8D52-452F-9278-6CF924074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42950"/>
            <a:ext cx="11201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D46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1793A4-C8B5-43F1-9699-36D620FA2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390650"/>
            <a:ext cx="68580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5700" b="1">
                <a:solidFill>
                  <a:srgbClr val="F3F1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5700" b="1">
                <a:solidFill>
                  <a:srgbClr val="F3F1E8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F3F1E8"/>
                </a:solidFill>
                <a:latin typeface="Arial"/>
                <a:ea typeface="Arial"/>
                <a:cs typeface="Arial"/>
              </a:rPr>
              <a:t>Pause before</a:t>
            </a:r>
          </a:p>
          <a:p xmlns:a="http://schemas.openxmlformats.org/drawingml/2006/main">
            <a:pPr>
              <a:defRPr sz="5700" b="1">
                <a:solidFill>
                  <a:srgbClr val="F3F1E8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F3F1E8"/>
                </a:solidFill>
                <a:latin typeface="Arial"/>
                <a:ea typeface="Arial"/>
                <a:cs typeface="Arial"/>
              </a:rPr>
              <a:t>you click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F5E97C-13EF-421E-9F67-5EF44CD7C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571875"/>
            <a:ext cx="9525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F4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64A12E-186F-4D01-AB34-AFBCD305B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019550"/>
            <a:ext cx="628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F3F1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3F1E8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3F1E8"/>
                </a:solidFill>
                <a:latin typeface="Arial"/>
                <a:ea typeface="Arial"/>
                <a:cs typeface="Arial"/>
              </a:rPr>
              <a:t>A digital-safety communication concept</a:t>
            </a:r>
          </a:p>
          <a:p xmlns:a="http://schemas.openxmlformats.org/drawingml/2006/main">
            <a:pPr>
              <a:defRPr sz="2175" b="0">
                <a:solidFill>
                  <a:srgbClr val="F3F1E8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3F1E8"/>
                </a:solidFill>
                <a:latin typeface="Arial"/>
                <a:ea typeface="Arial"/>
                <a:cs typeface="Arial"/>
              </a:rPr>
              <a:t>built from IN4SAFE’s community focus.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C7E280-0C22-4824-8807-2FA4D252B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715000"/>
            <a:ext cx="695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F5CF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F5CF46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5CF46"/>
                </a:solidFill>
                <a:latin typeface="Arial"/>
                <a:ea typeface="Arial"/>
                <a:cs typeface="Arial"/>
              </a:rPr>
              <a:t>Presentation / Information design / Social / Motion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C5AFCE-9C6F-495D-822A-21808BE9D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1476375"/>
            <a:ext cx="2952750" cy="4191000"/>
          </a:xfrm>
          <a:prstGeom xmlns:a="http://schemas.openxmlformats.org/drawingml/2006/main" prst="roundRect">
            <a:avLst>
              <a:gd name="adj" fmla="val 2581"/>
            </a:avLst>
          </a:prstGeom>
          <a:solidFill xmlns:a="http://schemas.openxmlformats.org/drawingml/2006/main">
            <a:srgbClr val="191B1B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341FBF-B292-4919-819B-C5A3F2950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1590675"/>
            <a:ext cx="2724150" cy="3962400"/>
          </a:xfrm>
          <a:prstGeom xmlns:a="http://schemas.openxmlformats.org/drawingml/2006/main" prst="roundRect">
            <a:avLst>
              <a:gd name="adj" fmla="val 279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486428-6A21-4208-A918-89617AF9F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1666875"/>
            <a:ext cx="11430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91B1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0D981D-B1F6-410A-A0D3-43EBFECAC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1971675"/>
            <a:ext cx="2495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>
                <a:solidFill>
                  <a:srgbClr val="62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125" b="1">
                <a:solidFill>
                  <a:srgbClr val="62665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62665F"/>
                </a:solidFill>
                <a:latin typeface="Arial"/>
                <a:ea typeface="Arial"/>
                <a:cs typeface="Arial"/>
              </a:rPr>
              <a:t>MESSAGE / FICTIONAL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4AF81D-03A7-4887-BEF8-CDFB9A60E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428875"/>
            <a:ext cx="249555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F3F1E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3275F8-1E02-4C88-8794-43F919E51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2619375"/>
            <a:ext cx="22288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Your account is on hold.</a:t>
            </a:r>
          </a:p>
          <a:p xmlns:a="http://schemas.openxmlformats.org/drawingml/2006/main">
            <a:pPr>
              <a:defRPr sz="1500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Confirm your details</a:t>
            </a:r>
          </a:p>
          <a:p xmlns:a="http://schemas.openxmlformats.org/drawingml/2006/main">
            <a:pPr>
              <a:defRPr sz="1500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now to restore access.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9DC58A-FE8C-4C9D-B75F-653DDF2C3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3819525"/>
            <a:ext cx="22288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665F"/>
                </a:solidFill>
                <a:latin typeface="Arial"/>
                <a:ea typeface="Arial"/>
                <a:cs typeface="Arial"/>
              </a:rPr>
              <a:t>account-check.example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2A90D7-EBDC-4F9B-8001-1513E09AB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562475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An unexpected request</a:t>
            </a:r>
          </a:p>
          <a:p xmlns:a="http://schemas.openxmlformats.org/drawingml/2006/main">
            <a:pPr>
              <a:defRPr sz="13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is a reason to pause.</a:t>
            </a:r>
          </a:p>
        </p:txBody>
      </p:sp>
    </p:spTree>
    <p:extLst>
      <p:ext uri="{BB962C8B-B14F-4D97-AF65-F5344CB8AC3E}">
        <p14:creationId xmlns:p14="http://schemas.microsoft.com/office/powerpoint/2010/main" val="136122726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046B01-BEDD-4F1B-99C2-3E9562775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2000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IN4SAFE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DFBA8A-9500-4322-B8ED-6DF8BFE63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2857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2665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73344E-C274-4170-A32E-278DB302E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42950"/>
            <a:ext cx="11201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8BD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E429F5-0F7F-43B7-9D9C-916539600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038225"/>
            <a:ext cx="1104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From community information to digital safety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2C2E5E-EADA-4120-B5C1-2128970A10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b4d15c42bb4fc3"/>
          <a:stretch xmlns:a="http://schemas.openxmlformats.org/drawingml/2006/main"/>
        </p:blipFill>
        <p:spPr>
          <a:xfrm xmlns:a="http://schemas.openxmlformats.org/drawingml/2006/main">
            <a:off x="542925" y="2266950"/>
            <a:ext cx="6096000" cy="34290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4A7B0F-FFB3-4BA9-8711-6241FE459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190750"/>
            <a:ext cx="3810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What stays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AD01BD-D6F1-4945-981A-A4E1507CB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714625"/>
            <a:ext cx="3905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Yellow, charcoal and grey.</a:t>
            </a:r>
          </a:p>
          <a:p xmlns:a="http://schemas.openxmlformats.org/drawingml/2006/main">
            <a:pPr>
              <a:defRPr sz="187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Clear information hierarchy.</a:t>
            </a:r>
          </a:p>
          <a:p xmlns:a="http://schemas.openxmlformats.org/drawingml/2006/main">
            <a:pPr>
              <a:defRPr sz="187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A community-oriented tone.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C0A502-D687-47F6-9411-1CB8CEDF1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267200"/>
            <a:ext cx="4095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What this extension adds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F4F01F-B27D-458D-A86E-B57E99B69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791075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One educational story across</a:t>
            </a:r>
          </a:p>
          <a:p xmlns:a="http://schemas.openxmlformats.org/drawingml/2006/main">
            <a:pPr>
              <a:defRPr sz="187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presentation, social and motion.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85017C-1ABC-47F8-91E1-719DC5627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219825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2665F"/>
                </a:solidFill>
                <a:latin typeface="Arial"/>
                <a:ea typeface="Arial"/>
                <a:cs typeface="Arial"/>
              </a:rPr>
              <a:t>Original team: Pris, Celeste, Chen and Ian. New campaign extension developed with AI assistance.</a:t>
            </a:r>
          </a:p>
        </p:txBody>
      </p:sp>
    </p:spTree>
    <p:extLst>
      <p:ext uri="{BB962C8B-B14F-4D97-AF65-F5344CB8AC3E}">
        <p14:creationId xmlns:p14="http://schemas.microsoft.com/office/powerpoint/2010/main" val="45221359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106F2F-DF7C-400F-A914-D9E16BF0A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2000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IN4SAFE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A76DFF-B4A2-47C7-B6FD-AFC757829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2857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2665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D08775-E50F-4026-8FF3-634768A9D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42950"/>
            <a:ext cx="11201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8BD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028C00-0AD3-41FF-9FA2-BA9FAFBAB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038225"/>
            <a:ext cx="1104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A clear next step for an uncertain moment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5B8F6A-6F3D-4B31-9AFE-F6D52845D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66950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62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62665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62665F"/>
                </a:solidFill>
                <a:latin typeface="Arial"/>
                <a:ea typeface="Arial"/>
                <a:cs typeface="Arial"/>
              </a:rPr>
              <a:t>AUDIENCE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3C6AE0-75C1-436F-991D-D5E80FCBE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24150"/>
            <a:ext cx="5429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925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925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People who receive an</a:t>
            </a:r>
          </a:p>
          <a:p xmlns:a="http://schemas.openxmlformats.org/drawingml/2006/main">
            <a:pPr>
              <a:defRPr sz="2925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unexpected account message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E74328-557D-442B-937B-F0CD30090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419600"/>
            <a:ext cx="5429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The design goal is to make a safer response</a:t>
            </a:r>
          </a:p>
          <a:p xmlns:a="http://schemas.openxmlformats.org/drawingml/2006/main">
            <a:pPr>
              <a:defRPr sz="202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understandable without specialist language.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8E815E-E220-4964-9150-4F7EF0C67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209800"/>
            <a:ext cx="48768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F46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6F465B-F6A1-4B41-9EE2-4BAC9C6CC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571750"/>
            <a:ext cx="40481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Communication objective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246455-CFEA-4D64-A018-44BCB1A4E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181350"/>
            <a:ext cx="4048125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Recognize pressure.</a:t>
            </a:r>
          </a:p>
          <a:p xmlns:a="http://schemas.openxmlformats.org/drawingml/2006/main">
            <a:pPr>
              <a:defRPr sz="28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Find an official contact.</a:t>
            </a:r>
          </a:p>
          <a:p xmlns:a="http://schemas.openxmlformats.org/drawingml/2006/main">
            <a:pPr>
              <a:defRPr sz="28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Check the request.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0882AF-F8AF-4775-87EF-49C126A08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5219700"/>
            <a:ext cx="4048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Proposed objective, not a measured outcome.</a:t>
            </a:r>
          </a:p>
        </p:txBody>
      </p:sp>
    </p:spTree>
    <p:extLst>
      <p:ext uri="{BB962C8B-B14F-4D97-AF65-F5344CB8AC3E}">
        <p14:creationId xmlns:p14="http://schemas.microsoft.com/office/powerpoint/2010/main" val="12427548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1EE38A-E338-47B4-9AF5-DD9F2EC7F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2000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IN4SAFE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BA161B-7FC5-43E2-A695-B81A3CA75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2857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2665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C0DD23-1ADC-490C-A42E-3AAF67012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42950"/>
            <a:ext cx="11201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8BD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DAE2DE-8E6E-446B-84C8-DD31CE9F0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038225"/>
            <a:ext cx="1104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One message, four useful actions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DCCCB0-7C7B-4670-B07D-64116AFDE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86000"/>
            <a:ext cx="25717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F4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E6F394-D5A7-4C5F-8F8F-09202859C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09850"/>
            <a:ext cx="2286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62665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97AFCC-62CD-4B39-AAD0-857109717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81375"/>
            <a:ext cx="2571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Pause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1B6608-46A3-42E7-AF69-BACAB3309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162425"/>
            <a:ext cx="24384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Give yourself time before acting on an unexpected request.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E4FD09-98AB-4BAB-8E33-4B96428B7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286000"/>
            <a:ext cx="25717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F46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87C55D-F8F8-436C-A1C0-652A1637B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609850"/>
            <a:ext cx="2286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62665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C1E4DC-B1C6-4E9D-8964-93D1B758B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381375"/>
            <a:ext cx="2571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Look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5F6FE0-3A05-4F2A-A93F-C49D38DDF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162425"/>
            <a:ext cx="24384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Notice pressure, links and requests for personal details.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A6E3F1-C742-4861-BE08-5AFEA236A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286000"/>
            <a:ext cx="25717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F46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23E939-CDB0-4ABB-908E-61376EA99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609850"/>
            <a:ext cx="2286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62665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DD4B13-3B58-4795-B887-A540B781B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381375"/>
            <a:ext cx="2571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Verify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BD2754-2AAE-4585-99A8-573BC7CD0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162425"/>
            <a:ext cx="24384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Contact the organization through its official website.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CCC5B0-A9AF-47C4-9939-E38AAF192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286000"/>
            <a:ext cx="25717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F46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2F2C2E-AA14-49BD-B4F5-959DC1486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609850"/>
            <a:ext cx="2286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300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62665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64EE30-D082-4F0D-BE2D-0AFFB933F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381375"/>
            <a:ext cx="2571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625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Report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B456A9-2B9E-4951-9DA2-064D1833A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162425"/>
            <a:ext cx="24384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Use your organization’s approved reporting process at work.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184C86-0EE7-4DA8-B10D-2E507B7F1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162675"/>
            <a:ext cx="1104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665F"/>
                </a:solidFill>
                <a:latin typeface="Arial"/>
                <a:ea typeface="Arial"/>
                <a:cs typeface="Arial"/>
              </a:rPr>
              <a:t>Educational guidance adapted from Get Cyber Safe. Links and details appear in the speaker notes.</a:t>
            </a:r>
          </a:p>
        </p:txBody>
      </p:sp>
    </p:spTree>
    <p:extLst>
      <p:ext uri="{BB962C8B-B14F-4D97-AF65-F5344CB8AC3E}">
        <p14:creationId xmlns:p14="http://schemas.microsoft.com/office/powerpoint/2010/main" val="163039190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E5F422-117B-441F-9278-1D302E086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2000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IN4SAFE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076D0F-580F-4724-8849-AB10DA346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2857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2665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8FCF4F-46C9-4478-BA18-49CEFB667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42950"/>
            <a:ext cx="11201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8BD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125355-B3CB-429B-ABFA-91FBD9A4C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038225"/>
            <a:ext cx="1104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A message becomes an explainable visual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F22627-C098-4F0F-89B3-4E4406AD9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43125"/>
            <a:ext cx="3048000" cy="4000500"/>
          </a:xfrm>
          <a:prstGeom xmlns:a="http://schemas.openxmlformats.org/drawingml/2006/main" prst="roundRect">
            <a:avLst>
              <a:gd name="adj" fmla="val 2500"/>
            </a:avLst>
          </a:prstGeom>
          <a:solidFill xmlns:a="http://schemas.openxmlformats.org/drawingml/2006/main">
            <a:srgbClr val="191B1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4F9A9E-3F56-4B9D-8881-8B76E1810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257425"/>
            <a:ext cx="2819400" cy="3771900"/>
          </a:xfrm>
          <a:prstGeom xmlns:a="http://schemas.openxmlformats.org/drawingml/2006/main" prst="roundRect">
            <a:avLst>
              <a:gd name="adj" fmla="val 270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ACC46B-FF9E-4F59-B1A8-573AB09A1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333625"/>
            <a:ext cx="12382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91B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144A3E-F049-411E-B145-024E6EEBB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638425"/>
            <a:ext cx="2590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1">
                <a:solidFill>
                  <a:srgbClr val="62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125" b="1">
                <a:solidFill>
                  <a:srgbClr val="62665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62665F"/>
                </a:solidFill>
                <a:latin typeface="Arial"/>
                <a:ea typeface="Arial"/>
                <a:cs typeface="Arial"/>
              </a:rPr>
              <a:t>MESSAGE / FICTIONAL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DE351F-594F-4703-B69B-783BCBD86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3095625"/>
            <a:ext cx="259080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F3F1E8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5DA39F-0D0B-49E7-8F5C-8E4C68DB5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86125"/>
            <a:ext cx="23241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Your account is on hold.</a:t>
            </a:r>
          </a:p>
          <a:p xmlns:a="http://schemas.openxmlformats.org/drawingml/2006/main">
            <a:pPr>
              <a:defRPr sz="1500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Confirm your details</a:t>
            </a:r>
          </a:p>
          <a:p xmlns:a="http://schemas.openxmlformats.org/drawingml/2006/main">
            <a:pPr>
              <a:defRPr sz="1500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now to restore access.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F2F4DC-1843-4745-949D-6D04F7A45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86275"/>
            <a:ext cx="23241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2665F"/>
                </a:solidFill>
                <a:latin typeface="Arial"/>
                <a:ea typeface="Arial"/>
                <a:cs typeface="Arial"/>
              </a:rPr>
              <a:t>account-check.example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4E4AF3-AD59-4ABD-8914-E455C86C5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229225"/>
            <a:ext cx="2476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An unexpected request</a:t>
            </a:r>
          </a:p>
          <a:p xmlns:a="http://schemas.openxmlformats.org/drawingml/2006/main">
            <a:pPr>
              <a:defRPr sz="13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is a reason to pause.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CA86F2-1BF6-478E-9EF6-2D63309C4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2238375"/>
            <a:ext cx="685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Anatomy of the example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AE05C1-40D0-47AC-AC3F-D56669434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2952750"/>
            <a:ext cx="762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F46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65DDE5-728D-44F7-A880-49B2844E4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952750"/>
            <a:ext cx="628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Account on hold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7C224A-F7EB-453A-A6CC-CA890DC80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333750"/>
            <a:ext cx="6286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A problem creates concern.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EF51EB-F58D-4AC9-9E44-EFAAC35F1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3962400"/>
            <a:ext cx="762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F46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6E760E-2391-4FA8-B269-1F2ADFDA4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962400"/>
            <a:ext cx="628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Confirm now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453599-4F6C-4C17-B1D3-E2ED431BA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4343400"/>
            <a:ext cx="6286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Urgency pressures the reader.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54B3AF-4AAF-476C-B4B5-7E05087DD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4972050"/>
            <a:ext cx="762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F46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8806AD-41CF-499E-AAA8-C3976C586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4972050"/>
            <a:ext cx="628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A link in the message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492CC4-F578-4652-B825-9ACBFC0EC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5353050"/>
            <a:ext cx="6286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An official contact offers a separate way to check.</a:t>
            </a:r>
          </a:p>
        </p:txBody>
      </p:sp>
    </p:spTree>
    <p:extLst>
      <p:ext uri="{BB962C8B-B14F-4D97-AF65-F5344CB8AC3E}">
        <p14:creationId xmlns:p14="http://schemas.microsoft.com/office/powerpoint/2010/main" val="87155332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8E57BA-607F-461A-8C73-BF8982DD6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2000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IN4SAFE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DF1DF8-9883-4E12-B1C5-3DEBB390D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2857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2665F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61544D-203E-4B4D-B6B1-F2126C96B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42950"/>
            <a:ext cx="11201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8BD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A155FF-E043-4385-9C62-3A3618CC3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038225"/>
            <a:ext cx="1104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The same story adapts to each channel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6F459D-74CF-4043-A098-3AE145EC0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3524250" cy="3667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F4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1AE0FE-76EF-40A1-B747-23A93CDCD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514600"/>
            <a:ext cx="3095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SOCIAL / 1080 × 1350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9F0D67-DB39-4566-868E-6EBFD5614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257550"/>
            <a:ext cx="3095625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A message that</a:t>
            </a:r>
          </a:p>
          <a:p xmlns:a="http://schemas.openxmlformats.org/drawingml/2006/main">
            <a:pPr>
              <a:defRPr sz="25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wants you to rush</a:t>
            </a:r>
          </a:p>
          <a:p xmlns:a="http://schemas.openxmlformats.org/drawingml/2006/main">
            <a:pPr>
              <a:defRPr sz="25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can wait.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C74B8A-790B-4B82-A2C4-7067ED2D3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334000"/>
            <a:ext cx="3095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Pause before you click.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A22E70-45BB-4A96-A53D-710E1CFEF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228850"/>
            <a:ext cx="3524250" cy="3667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1B1B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983612-9366-48C0-8400-9D1CA41F4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514600"/>
            <a:ext cx="3095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F5CF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F5CF46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5CF46"/>
                </a:solidFill>
                <a:latin typeface="Arial"/>
                <a:ea typeface="Arial"/>
                <a:cs typeface="Arial"/>
              </a:rPr>
              <a:t>INFOGRAPHIC / 1080 × 1920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63B859-5FFC-421C-980A-FFFEA26B9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3257550"/>
            <a:ext cx="3095625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F3F1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F3F1E8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3F1E8"/>
                </a:solidFill>
                <a:latin typeface="Arial"/>
                <a:ea typeface="Arial"/>
                <a:cs typeface="Arial"/>
              </a:rPr>
              <a:t>Pause.</a:t>
            </a:r>
          </a:p>
          <a:p xmlns:a="http://schemas.openxmlformats.org/drawingml/2006/main">
            <a:pPr>
              <a:defRPr sz="2550" b="1">
                <a:solidFill>
                  <a:srgbClr val="F3F1E8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3F1E8"/>
                </a:solidFill>
                <a:latin typeface="Arial"/>
                <a:ea typeface="Arial"/>
                <a:cs typeface="Arial"/>
              </a:rPr>
              <a:t>Look.</a:t>
            </a:r>
          </a:p>
          <a:p xmlns:a="http://schemas.openxmlformats.org/drawingml/2006/main">
            <a:pPr>
              <a:defRPr sz="2550" b="1">
                <a:solidFill>
                  <a:srgbClr val="F3F1E8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3F1E8"/>
                </a:solidFill>
                <a:latin typeface="Arial"/>
                <a:ea typeface="Arial"/>
                <a:cs typeface="Arial"/>
              </a:rPr>
              <a:t>Verify.</a:t>
            </a:r>
          </a:p>
          <a:p xmlns:a="http://schemas.openxmlformats.org/drawingml/2006/main">
            <a:pPr>
              <a:defRPr sz="2550" b="1">
                <a:solidFill>
                  <a:srgbClr val="F3F1E8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3F1E8"/>
                </a:solidFill>
                <a:latin typeface="Arial"/>
                <a:ea typeface="Arial"/>
                <a:cs typeface="Arial"/>
              </a:rPr>
              <a:t>Report.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8A65BB-5922-4946-9B96-4E97827B1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5334000"/>
            <a:ext cx="3095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F3F1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F3F1E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3F1E8"/>
                </a:solidFill>
                <a:latin typeface="Arial"/>
                <a:ea typeface="Arial"/>
                <a:cs typeface="Arial"/>
              </a:rPr>
              <a:t>A sequence readers can keep.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A3A23F-64B1-4646-863E-4C59F6AD8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228850"/>
            <a:ext cx="3524250" cy="3667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F46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FC0A16-37E2-4FA6-96F1-274C782B7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2514600"/>
            <a:ext cx="3095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INTERNAL PRESENTATION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B0D12C-D87A-4D5A-8632-B99F3DC1D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257550"/>
            <a:ext cx="3095625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An unexpected</a:t>
            </a:r>
          </a:p>
          <a:p xmlns:a="http://schemas.openxmlformats.org/drawingml/2006/main">
            <a:pPr>
              <a:defRPr sz="25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request deserves</a:t>
            </a:r>
          </a:p>
          <a:p xmlns:a="http://schemas.openxmlformats.org/drawingml/2006/main">
            <a:pPr>
              <a:defRPr sz="25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a second look.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1662DE-C082-4DC1-94C8-183D9810E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5334000"/>
            <a:ext cx="30956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A short briefing with context.</a:t>
            </a:r>
          </a:p>
        </p:txBody>
      </p:sp>
    </p:spTree>
    <p:extLst>
      <p:ext uri="{BB962C8B-B14F-4D97-AF65-F5344CB8AC3E}">
        <p14:creationId xmlns:p14="http://schemas.microsoft.com/office/powerpoint/2010/main" val="8385389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91B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18FCC4-CA79-40DF-AF61-05ACF5375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2000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1">
                <a:solidFill>
                  <a:srgbClr val="F5CF4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F5CF46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5CF46"/>
                </a:solidFill>
                <a:latin typeface="Arial"/>
                <a:ea typeface="Arial"/>
                <a:cs typeface="Arial"/>
              </a:rPr>
              <a:t>IN4SAFE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8B3E12-2B5E-4EE4-A9CD-1CBFC1102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2857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F3F1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F3F1E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3F1E8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EDAA78-73CB-4171-88E2-F8C62C533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42950"/>
            <a:ext cx="11201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D46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A1C81B-351D-402A-8EC8-0F59A4C9D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038225"/>
            <a:ext cx="1104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F3F1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F3F1E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3F1E8"/>
                </a:solidFill>
                <a:latin typeface="Arial"/>
                <a:ea typeface="Arial"/>
                <a:cs typeface="Arial"/>
              </a:rPr>
              <a:t>Motion gives the viewer time to understand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BFE573-C549-41A7-AD7F-BAD3419EF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143125"/>
            <a:ext cx="12192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F4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524EB3-2FC5-429F-9911-C2481EC0B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2295525"/>
            <a:ext cx="104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00–06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4A62B7-FB02-479C-8686-8D8626F11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2143125"/>
            <a:ext cx="904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F3F1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F3F1E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3F1E8"/>
                </a:solidFill>
                <a:latin typeface="Arial"/>
                <a:ea typeface="Arial"/>
                <a:cs typeface="Arial"/>
              </a:rPr>
              <a:t>Unexpected message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D43088-A061-4AE4-9DC2-348BFA2C3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25717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B9BDB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B9BDB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9BDB2"/>
                </a:solidFill>
                <a:latin typeface="Arial"/>
                <a:ea typeface="Arial"/>
                <a:cs typeface="Arial"/>
              </a:rPr>
              <a:t>The example enters.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926FAC-9178-4BBE-91B4-A5CB4E52C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086100"/>
            <a:ext cx="12192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F46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E323D0-1CE8-4B83-B076-651FD530B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238500"/>
            <a:ext cx="104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06–12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51B6C5-261A-4CD3-BEF2-268428905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086100"/>
            <a:ext cx="904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F3F1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F3F1E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3F1E8"/>
                </a:solidFill>
                <a:latin typeface="Arial"/>
                <a:ea typeface="Arial"/>
                <a:cs typeface="Arial"/>
              </a:rPr>
              <a:t>Pause and look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3A8BA1-05DA-4E69-8078-EB500AED2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51472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B9BDB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B9BDB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9BDB2"/>
                </a:solidFill>
                <a:latin typeface="Arial"/>
                <a:ea typeface="Arial"/>
                <a:cs typeface="Arial"/>
              </a:rPr>
              <a:t>Pressure cues appear.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0052CE-F12C-43E4-B525-CF96C2018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029075"/>
            <a:ext cx="12192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F46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231BD1-8F23-4D48-92A3-13202250E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181475"/>
            <a:ext cx="104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12–19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67650A-B574-4449-BF80-4AE745924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029075"/>
            <a:ext cx="904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F3F1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F3F1E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3F1E8"/>
                </a:solidFill>
                <a:latin typeface="Arial"/>
                <a:ea typeface="Arial"/>
                <a:cs typeface="Arial"/>
              </a:rPr>
              <a:t>Verify separately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72EB87-3276-47D9-BE6E-DAD23AA35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45770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B9BDB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B9BDB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9BDB2"/>
                </a:solidFill>
                <a:latin typeface="Arial"/>
                <a:ea typeface="Arial"/>
                <a:cs typeface="Arial"/>
              </a:rPr>
              <a:t>Official contact replaces the link.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250561-4139-4648-ABD2-B4B7E3910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972050"/>
            <a:ext cx="1219200" cy="619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F46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5B36FC-AB4F-483E-9C68-3BBF2D198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124450"/>
            <a:ext cx="1047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19–26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1168AF-E81D-4A5B-8C93-80C60EB72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972050"/>
            <a:ext cx="904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F3F1E8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F3F1E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3F1E8"/>
                </a:solidFill>
                <a:latin typeface="Arial"/>
                <a:ea typeface="Arial"/>
                <a:cs typeface="Arial"/>
              </a:rPr>
              <a:t>A useful next step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45EBAB-B76F-4FCA-87C9-58B2AF2BB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400675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B9BDB2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B9BDB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B9BDB2"/>
                </a:solidFill>
                <a:latin typeface="Arial"/>
                <a:ea typeface="Arial"/>
                <a:cs typeface="Arial"/>
              </a:rPr>
              <a:t>Closing guidance and source.</a:t>
            </a:r>
          </a:p>
        </p:txBody>
      </p:sp>
    </p:spTree>
    <p:extLst>
      <p:ext uri="{BB962C8B-B14F-4D97-AF65-F5344CB8AC3E}">
        <p14:creationId xmlns:p14="http://schemas.microsoft.com/office/powerpoint/2010/main" val="174846536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3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5942FB-DA79-4E03-A13F-81BD2D4A2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2000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75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IN4SAFE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BA227C-3A0A-4B11-8885-642C72D30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2857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2665F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BAFB73-976B-4EDA-97DB-8D9BE6D29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42950"/>
            <a:ext cx="11201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8BD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5723E5-FD7F-436E-A115-C6A4CB0FC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038225"/>
            <a:ext cx="1104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A reviewable concept with clear boundaries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989AB4-E628-4816-8334-55A028B87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190750"/>
            <a:ext cx="5429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Ready to inspect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9C37BD-9156-4297-A361-159EDC7BF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876550"/>
            <a:ext cx="6096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Editable presentation and vector graphics</a:t>
            </a:r>
          </a:p>
          <a:p xmlns:a="http://schemas.openxmlformats.org/drawingml/2006/main">
            <a:pPr>
              <a:defRPr sz="202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Portrait infographic and social sequence</a:t>
            </a:r>
          </a:p>
          <a:p xmlns:a="http://schemas.openxmlformats.org/drawingml/2006/main">
            <a:pPr>
              <a:defRPr sz="202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26-second motion piece and transcript</a:t>
            </a:r>
          </a:p>
          <a:p xmlns:a="http://schemas.openxmlformats.org/drawingml/2006/main">
            <a:pPr>
              <a:defRPr sz="202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Portfolio case with sources and credits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168EF9-BA49-4551-9840-C86A1E542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228850"/>
            <a:ext cx="4457700" cy="3571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CF46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877756-B579-4E54-84CB-0EEF18BA1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2571750"/>
            <a:ext cx="3762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1B1B"/>
                </a:solidFill>
                <a:latin typeface="Arial"/>
                <a:ea typeface="Arial"/>
                <a:cs typeface="Arial"/>
              </a:rPr>
              <a:t>Before real publication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6773E8-EC5A-4DA0-B913-A515BF81E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3286125"/>
            <a:ext cx="36671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Subject-matter and brand review.</a:t>
            </a:r>
          </a:p>
          <a:p xmlns:a="http://schemas.openxmlformats.org/drawingml/2006/main">
            <a:pPr>
              <a:defRPr sz="187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Accessibility checks with users.</a:t>
            </a:r>
          </a:p>
          <a:p xmlns:a="http://schemas.openxmlformats.org/drawingml/2006/main">
            <a:pPr>
              <a:defRPr sz="187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Small comprehension test.</a:t>
            </a:r>
          </a:p>
          <a:p xmlns:a="http://schemas.openxmlformats.org/drawingml/2006/main">
            <a:pPr>
              <a:defRPr sz="1875" b="0">
                <a:solidFill>
                  <a:srgbClr val="191B1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1B1B"/>
                </a:solidFill>
                <a:latin typeface="Arial"/>
                <a:ea typeface="Arial"/>
                <a:cs typeface="Arial"/>
              </a:rPr>
              <a:t>Approved reporting destination.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447D4D-C0FD-426B-A025-E6909AF99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800725"/>
            <a:ext cx="6096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650" b="0">
                <a:solidFill>
                  <a:srgbClr val="62665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2665F"/>
                </a:solidFill>
                <a:latin typeface="Arial"/>
                <a:ea typeface="Arial"/>
                <a:cs typeface="Arial"/>
              </a:rPr>
              <a:t>No client commission, measured outcomes or bank employment implied.</a:t>
            </a:r>
          </a:p>
        </p:txBody>
      </p:sp>
    </p:spTree>
    <p:extLst>
      <p:ext uri="{BB962C8B-B14F-4D97-AF65-F5344CB8AC3E}">
        <p14:creationId xmlns:p14="http://schemas.microsoft.com/office/powerpoint/2010/main" val="185159921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2026-10-20T17:51:06.2270000Z</dcterms:created>
  <dcterms:modified xsi:type="dcterms:W3CDTF">2026-10-20T17:51:06.2270000Z</dcterms:modified>
</coreProperties>
</file>